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6858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368674" cy="50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402137" y="0"/>
            <a:ext cx="3368674" cy="5048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553575"/>
            <a:ext cx="3368674" cy="5048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402137" y="9553575"/>
            <a:ext cx="3368674" cy="504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624012" y="1257300"/>
            <a:ext cx="4524300" cy="339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777875" y="4840287"/>
            <a:ext cx="6216600" cy="396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4402137" y="9553575"/>
            <a:ext cx="3368700" cy="5049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777875" y="4840287"/>
            <a:ext cx="6216600" cy="396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624012" y="1257300"/>
            <a:ext cx="4524300" cy="339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777875" y="4840287"/>
            <a:ext cx="6216600" cy="396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624012" y="1257300"/>
            <a:ext cx="4524300" cy="33942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were the two priority areas that we covered in the short span of this project</a:t>
            </a:r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02137" y="9553575"/>
            <a:ext cx="3368674" cy="504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777875" y="4840287"/>
            <a:ext cx="6216650" cy="3960811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distribution of new entries per four hour window shifted leftward indicating a lower ridership for each  </a:t>
            </a:r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624012" y="1257300"/>
            <a:ext cx="4524374" cy="33940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9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10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1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1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 Slid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342719" y="1203479"/>
            <a:ext cx="61719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42719" y="1203479"/>
            <a:ext cx="61719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itle, 2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42719" y="1203479"/>
            <a:ext cx="30117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3505319" y="1203479"/>
            <a:ext cx="30117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nly">
  <p:cSld name="Centered 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subTitle"/>
          </p:nvPr>
        </p:nvSpPr>
        <p:spPr>
          <a:xfrm>
            <a:off x="342719" y="205200"/>
            <a:ext cx="6171900" cy="39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AndObj">
  <p:cSld name="Title, 2 Content and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42719" y="120347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342719" y="276191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3" type="body"/>
          </p:nvPr>
        </p:nvSpPr>
        <p:spPr>
          <a:xfrm>
            <a:off x="3505319" y="1203479"/>
            <a:ext cx="30117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AndTwoObj">
  <p:cSld name="Title Content and 2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42719" y="1203479"/>
            <a:ext cx="30117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3505319" y="120347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3" type="body"/>
          </p:nvPr>
        </p:nvSpPr>
        <p:spPr>
          <a:xfrm>
            <a:off x="3505319" y="276191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OverTx">
  <p:cSld name="Title, 2 Content over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42719" y="120347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2" type="body"/>
          </p:nvPr>
        </p:nvSpPr>
        <p:spPr>
          <a:xfrm>
            <a:off x="3505319" y="120347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3" type="body"/>
          </p:nvPr>
        </p:nvSpPr>
        <p:spPr>
          <a:xfrm>
            <a:off x="342719" y="2761919"/>
            <a:ext cx="6171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OverTx">
  <p:cSld name="Title, Content over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42719" y="1203479"/>
            <a:ext cx="6171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2" type="body"/>
          </p:nvPr>
        </p:nvSpPr>
        <p:spPr>
          <a:xfrm>
            <a:off x="342719" y="2761919"/>
            <a:ext cx="61719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fourObj">
  <p:cSld name="Title, 4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42719" y="120347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2" type="body"/>
          </p:nvPr>
        </p:nvSpPr>
        <p:spPr>
          <a:xfrm>
            <a:off x="3505319" y="120347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3" type="body"/>
          </p:nvPr>
        </p:nvSpPr>
        <p:spPr>
          <a:xfrm>
            <a:off x="3505319" y="276191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4" type="body"/>
          </p:nvPr>
        </p:nvSpPr>
        <p:spPr>
          <a:xfrm>
            <a:off x="342719" y="2761919"/>
            <a:ext cx="30117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6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42719" y="205200"/>
            <a:ext cx="61719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42719" y="1203479"/>
            <a:ext cx="61719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342719" y="1203479"/>
            <a:ext cx="61719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6" name="Shape 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9159" y="1203479"/>
            <a:ext cx="3738600" cy="29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9159" y="1203479"/>
            <a:ext cx="3738600" cy="29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4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5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6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7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8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0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71487" y="274637"/>
            <a:ext cx="5915025" cy="993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71487" y="1370012"/>
            <a:ext cx="5915025" cy="3262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71487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2271713" y="4767262"/>
            <a:ext cx="2314575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4843462" y="4767262"/>
            <a:ext cx="1543049" cy="27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 rotWithShape="1">
          <a:blip r:embed="rId1">
            <a:alphaModFix/>
          </a:blip>
          <a:srcRect b="0" l="0" r="0" t="47112"/>
          <a:stretch/>
        </p:blipFill>
        <p:spPr>
          <a:xfrm>
            <a:off x="0" y="3755519"/>
            <a:ext cx="6857400" cy="13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233639" y="444960"/>
            <a:ext cx="6389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233639" y="1152359"/>
            <a:ext cx="63897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jp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jp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jpg"/><Relationship Id="rId4" Type="http://schemas.openxmlformats.org/officeDocument/2006/relationships/image" Target="../media/image12.jpg"/><Relationship Id="rId9" Type="http://schemas.openxmlformats.org/officeDocument/2006/relationships/image" Target="../media/image20.png"/><Relationship Id="rId5" Type="http://schemas.openxmlformats.org/officeDocument/2006/relationships/image" Target="../media/image05.gif"/><Relationship Id="rId6" Type="http://schemas.openxmlformats.org/officeDocument/2006/relationships/image" Target="../media/image14.png"/><Relationship Id="rId7" Type="http://schemas.openxmlformats.org/officeDocument/2006/relationships/image" Target="../media/image24.jpg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jpg"/><Relationship Id="rId4" Type="http://schemas.openxmlformats.org/officeDocument/2006/relationships/image" Target="../media/image0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jpg"/><Relationship Id="rId4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Relationship Id="rId4" Type="http://schemas.openxmlformats.org/officeDocument/2006/relationships/image" Target="../media/image12.jpg"/><Relationship Id="rId9" Type="http://schemas.openxmlformats.org/officeDocument/2006/relationships/image" Target="../media/image07.png"/><Relationship Id="rId5" Type="http://schemas.openxmlformats.org/officeDocument/2006/relationships/image" Target="../media/image05.gif"/><Relationship Id="rId6" Type="http://schemas.openxmlformats.org/officeDocument/2006/relationships/image" Target="../media/image06.png"/><Relationship Id="rId7" Type="http://schemas.openxmlformats.org/officeDocument/2006/relationships/image" Target="../media/image14.png"/><Relationship Id="rId8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Relationship Id="rId4" Type="http://schemas.openxmlformats.org/officeDocument/2006/relationships/image" Target="../media/image06.png"/><Relationship Id="rId5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Relationship Id="rId4" Type="http://schemas.openxmlformats.org/officeDocument/2006/relationships/image" Target="../media/image10.png"/><Relationship Id="rId5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858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101600" y="414866"/>
            <a:ext cx="6654800" cy="1346383"/>
          </a:xfrm>
          <a:prstGeom prst="rect">
            <a:avLst/>
          </a:prstGeom>
          <a:solidFill>
            <a:srgbClr val="35D9CD">
              <a:alpha val="56078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 of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 Avenue Subway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75339" y="3736139"/>
            <a:ext cx="5292079" cy="757499"/>
          </a:xfrm>
          <a:prstGeom prst="rect">
            <a:avLst/>
          </a:prstGeom>
          <a:solidFill>
            <a:srgbClr val="35D9CD">
              <a:alpha val="5607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Michelle Ho, Shalmali Kulkarni, Shay Lehmann, </a:t>
            </a:r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Priyanshi Singh, Francis Ko, Akshay Penmatcha</a:t>
            </a:r>
          </a:p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266" name="Shape 266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Shape 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PREDICTIVE MODEL FOR RIDERSHIP VOLUMES</a:t>
            </a: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693" y="1120291"/>
            <a:ext cx="5667768" cy="25134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Shape 270"/>
          <p:cNvCxnSpPr/>
          <p:nvPr/>
        </p:nvCxnSpPr>
        <p:spPr>
          <a:xfrm>
            <a:off x="4377128" y="1617595"/>
            <a:ext cx="1626433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71" name="Shape 271"/>
          <p:cNvSpPr txBox="1"/>
          <p:nvPr/>
        </p:nvSpPr>
        <p:spPr>
          <a:xfrm>
            <a:off x="4504544" y="1400238"/>
            <a:ext cx="131000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-500 riders in March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472189" y="3575153"/>
            <a:ext cx="6029959" cy="523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slight decrease in prediction is because the training data is too small and has not yet flattened out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ACCESSIBILITY &amp; COMMUTE TIME</a:t>
            </a: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75" y="1155469"/>
            <a:ext cx="2185915" cy="32073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2" name="Shape 282"/>
          <p:cNvSpPr/>
          <p:nvPr/>
        </p:nvSpPr>
        <p:spPr>
          <a:xfrm>
            <a:off x="2985249" y="1171354"/>
            <a:ext cx="3528192" cy="3070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5min walk radius around the subway stations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~65</a:t>
            </a: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% increase in subway accessibility area in the Upper East side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MTA estimated about an 8-10min overall decrease in commute time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 of Sidewalk Labs Transit explorer for travel time changes revealed a 6min decrease for certain control sample locations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1155CC"/>
              </a:buClr>
              <a:buSzPct val="100000"/>
              <a:buFont typeface="Calibri"/>
              <a:buChar char="›"/>
            </a:pPr>
            <a:r>
              <a:rPr lang="en-US" sz="7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https://transit.sidewalklabs.com/#{"origin":{"lat":40.72293572690569,"lng":-73.99747496850586},"options":{"bus_multiplier":1},"center":{"lat":40.75058931744187,"lng":-73.99028785458376},"zoomLevel":13,"mode":"compare-settings","options2":{"bus_multiplier":1,"exclude_stops":["Q03","Q04","Q05"]}}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>
                <a:solidFill>
                  <a:srgbClr val="000000"/>
                </a:solidFill>
              </a:rPr>
              <a:t>Conclusions from Turnstile Data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54675" y="1279175"/>
            <a:ext cx="6577500" cy="3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-US"/>
              <a:t>An overall increase in ridership on the Upper East Side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-US"/>
              <a:t>Q line extension alleviates pressure on 4/5/6 line</a:t>
            </a:r>
          </a:p>
          <a:p>
            <a:pPr indent="0" lvl="0" marL="9144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Assuming: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</a:rPr>
              <a:t>880,000 extra riders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rPr lang="en-US" sz="1800" u="sng">
                <a:solidFill>
                  <a:schemeClr val="dk1"/>
                </a:solidFill>
              </a:rPr>
              <a:t>x $2.75 cost per ride</a:t>
            </a:r>
          </a:p>
          <a:p>
            <a:pPr indent="0" lvl="0" marL="1371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$ </a:t>
            </a:r>
            <a:r>
              <a:rPr lang="en-US" sz="1800">
                <a:solidFill>
                  <a:schemeClr val="dk1"/>
                </a:solidFill>
              </a:rPr>
              <a:t>2,420,000 in extra revenue from January alone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Char char="-"/>
            </a:pPr>
            <a:r>
              <a:rPr lang="en-US">
                <a:highlight>
                  <a:srgbClr val="FFFFFF"/>
                </a:highlight>
              </a:rPr>
              <a:t>Costs: operating trains, station staff, regular maintenance and repair…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R3xIPKID10t5VQ1vMDWi0d5OkQKb6TnpsVvq557jRr57bMXF5ToZq0vDsJJ-KioW3x52G--I7_Ku_3CwDmzsybNvw5_qsJQpeTGBGdBaW6i8F9dtROHzVQCIxOkg9RasYXdSCE8YlbQ"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750" y="0"/>
            <a:ext cx="514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0" y="2101030"/>
            <a:ext cx="6858000" cy="870864"/>
          </a:xfrm>
          <a:prstGeom prst="rect">
            <a:avLst/>
          </a:prstGeom>
          <a:solidFill>
            <a:srgbClr val="F2F2F2">
              <a:alpha val="40784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of the Q extension on the neighborhood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301" name="Shape 301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ESTATE IMPACT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522" y="1245316"/>
            <a:ext cx="4525115" cy="244998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4930637" y="1792331"/>
            <a:ext cx="19213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    Upper West Side 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18%     Upper East Side</a:t>
            </a:r>
          </a:p>
        </p:txBody>
      </p:sp>
      <p:sp>
        <p:nvSpPr>
          <p:cNvPr id="306" name="Shape 306"/>
          <p:cNvSpPr/>
          <p:nvPr/>
        </p:nvSpPr>
        <p:spPr>
          <a:xfrm>
            <a:off x="4334703" y="1792331"/>
            <a:ext cx="503187" cy="619428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5323667" y="1847133"/>
            <a:ext cx="69741" cy="14384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5313339" y="2216505"/>
            <a:ext cx="69741" cy="14384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379202" y="3737882"/>
            <a:ext cx="484114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opening of 2</a:t>
            </a:r>
            <a:r>
              <a:rPr baseline="3000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 subway along with other factors might be contributing to this increase.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315" name="Shape 315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6" name="Shape 3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ANALYSIS </a:t>
            </a:r>
          </a:p>
        </p:txBody>
      </p:sp>
      <p:sp>
        <p:nvSpPr>
          <p:cNvPr id="318" name="Shape 318"/>
          <p:cNvSpPr/>
          <p:nvPr/>
        </p:nvSpPr>
        <p:spPr>
          <a:xfrm>
            <a:off x="1218054" y="2067543"/>
            <a:ext cx="461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impact of an additional subway station on home prices in the vicinity?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324" name="Shape 324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 ANALYSIS </a:t>
            </a:r>
          </a:p>
        </p:txBody>
      </p:sp>
      <p:pic>
        <p:nvPicPr>
          <p:cNvPr descr="https://lh3.googleusercontent.com/1U8BV9nBjPCzWG67-hWaVc_SFQo61HWKv8kvxC56FNeS_3oDOuFl2jfm4lQUtFvtBG2zvx3nl8Q9cTkwOPucal9a_IJz2VDMFNQDlrxRjabc4wRrXGDPs6Z5DJkUuWkDT1XKTKeBYRU" id="327" name="Shape 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2212" y="1204850"/>
            <a:ext cx="5152500" cy="28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7150" y="3118975"/>
            <a:ext cx="3124200" cy="1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350656" y="1170796"/>
            <a:ext cx="6151494" cy="24193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MTA Benefits: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in overall subway ridership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 in commute time for Upper East Side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 in accessibility to subway in the Upper east side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Alleviated pressure from the Upper East Side Lexington Avenue Line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Shift of significant riders from Lexington Ave to 2</a:t>
            </a:r>
            <a:r>
              <a:rPr baseline="30000"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Avenue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Short term increase is Median monthly rent, long term prospects to be seen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WAY FORWARD</a:t>
            </a:r>
          </a:p>
        </p:txBody>
      </p:sp>
      <p:cxnSp>
        <p:nvCxnSpPr>
          <p:cNvPr id="342" name="Shape 342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yc census logo" id="344" name="Shape 344"/>
          <p:cNvPicPr preferRelativeResize="0"/>
          <p:nvPr/>
        </p:nvPicPr>
        <p:blipFill rotWithShape="1">
          <a:blip r:embed="rId4">
            <a:alphaModFix/>
          </a:blip>
          <a:srcRect b="-2373" l="0" r="37084" t="0"/>
          <a:stretch/>
        </p:blipFill>
        <p:spPr>
          <a:xfrm>
            <a:off x="4544583" y="3668228"/>
            <a:ext cx="1744648" cy="61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5">
            <a:alphaModFix/>
          </a:blip>
          <a:srcRect b="8843" l="0" r="0" t="0"/>
          <a:stretch/>
        </p:blipFill>
        <p:spPr>
          <a:xfrm>
            <a:off x="673714" y="2675825"/>
            <a:ext cx="2000037" cy="51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349" y="3658562"/>
            <a:ext cx="1927401" cy="412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ber logo" id="347" name="Shape 3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50158" y="2496922"/>
            <a:ext cx="914156" cy="9141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lyft logo" id="348" name="Shape 3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76583" y="2648586"/>
            <a:ext cx="880647" cy="62438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/>
          <p:nvPr/>
        </p:nvSpPr>
        <p:spPr>
          <a:xfrm>
            <a:off x="322716" y="936128"/>
            <a:ext cx="6151500" cy="13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59" lvl="0" marL="171359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Explore the travel mode shift from Taxi, Bus, Private car to Subway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Explore the demographic change or social impact in the long term using Census Data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Measure the impact of subway line in the change of complaint types</a:t>
            </a:r>
          </a:p>
        </p:txBody>
      </p:sp>
      <p:pic>
        <p:nvPicPr>
          <p:cNvPr descr="Image result for 311 nyc logo" id="350" name="Shape 3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08814" y="3560200"/>
            <a:ext cx="755501" cy="7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/>
        </p:nvSpPr>
        <p:spPr>
          <a:xfrm>
            <a:off x="233639" y="178919"/>
            <a:ext cx="6389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WAY FORWARD</a:t>
            </a:r>
          </a:p>
        </p:txBody>
      </p:sp>
      <p:cxnSp>
        <p:nvCxnSpPr>
          <p:cNvPr id="356" name="Shape 356"/>
          <p:cNvCxnSpPr/>
          <p:nvPr/>
        </p:nvCxnSpPr>
        <p:spPr>
          <a:xfrm>
            <a:off x="322716" y="742122"/>
            <a:ext cx="6179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" name="Shape 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400" cy="4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22726" y="1249675"/>
            <a:ext cx="6032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1150" lvl="0" marL="28575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Have people switched modes of transport? From taxi, carshare, CitiBike, private cars, buses, or walking?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11150" lvl="0" marL="28575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</a:rPr>
              <a:t>Can we build a better model for home prices using distance to subway stations and population of commuters as parameters?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33639" y="826920"/>
            <a:ext cx="4551720" cy="341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baseline="30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Avenue Subway Line in Manhattan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1" marL="6285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Phase-1  : 3 stations on Q Line</a:t>
            </a:r>
          </a:p>
          <a:p>
            <a:pPr indent="-171359" lvl="1" marL="6285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1" marL="6285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Phase-2 : Extension of Q Line to 125</a:t>
            </a:r>
            <a:r>
              <a:rPr b="1" baseline="3000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Street</a:t>
            </a:r>
          </a:p>
          <a:p>
            <a:pPr indent="-171359" lvl="1" marL="6285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1" marL="6285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Phase-3 : Start of T Line from 125</a:t>
            </a:r>
            <a:r>
              <a:rPr b="1" baseline="3000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Street to Hanover Square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Phase-1 opened on January 1</a:t>
            </a:r>
            <a:r>
              <a:rPr b="1" baseline="30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2017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 have a potential short-term and long term impact on the Upper East side</a:t>
            </a:r>
          </a:p>
        </p:txBody>
      </p:sp>
      <p:sp>
        <p:nvSpPr>
          <p:cNvPr id="150" name="Shape 150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</a:p>
        </p:txBody>
      </p:sp>
      <p:cxnSp>
        <p:nvCxnSpPr>
          <p:cNvPr id="151" name="Shape 151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414" y="937905"/>
            <a:ext cx="1482598" cy="3193708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/>
        </p:nvSpPr>
        <p:spPr>
          <a:xfrm>
            <a:off x="234177" y="1870572"/>
            <a:ext cx="6389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369" name="Shape 369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DASHBOARD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4017828" y="1195355"/>
            <a:ext cx="2179320" cy="2154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Michelles Interactve Map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350656" y="1170796"/>
            <a:ext cx="3528192" cy="1379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the residents of Upper East Side changing modes of transport or subway lines for their commute?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the overall increase in subway ridership?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 QUESTIONS</a:t>
            </a:r>
          </a:p>
        </p:txBody>
      </p:sp>
      <p:cxnSp>
        <p:nvCxnSpPr>
          <p:cNvPr id="160" name="Shape 160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469" y="954211"/>
            <a:ext cx="2306341" cy="345950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63" name="Shape 163"/>
          <p:cNvSpPr/>
          <p:nvPr/>
        </p:nvSpPr>
        <p:spPr>
          <a:xfrm>
            <a:off x="350657" y="954211"/>
            <a:ext cx="3528190" cy="1596430"/>
          </a:xfrm>
          <a:prstGeom prst="roundRect">
            <a:avLst>
              <a:gd fmla="val 6519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1093901" y="815210"/>
            <a:ext cx="2119724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Term Impact</a:t>
            </a:r>
          </a:p>
        </p:txBody>
      </p:sp>
      <p:sp>
        <p:nvSpPr>
          <p:cNvPr id="165" name="Shape 165"/>
          <p:cNvSpPr/>
          <p:nvPr/>
        </p:nvSpPr>
        <p:spPr>
          <a:xfrm>
            <a:off x="358276" y="2925874"/>
            <a:ext cx="3528192" cy="16291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the real estate get affected due to the subway line?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it impact the economic development of the area?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impact the public safety of the neighborhood?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358277" y="2691027"/>
            <a:ext cx="3528300" cy="1855199"/>
          </a:xfrm>
          <a:prstGeom prst="roundRect">
            <a:avLst>
              <a:gd fmla="val 6519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1101521" y="2638390"/>
            <a:ext cx="2119724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Impact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350656" y="1170796"/>
            <a:ext cx="3528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59" lvl="0" marL="171359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the residents of Upper East Side changing modes of transport or subway lines for their commute?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the overall increase in subway ridership?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33639" y="178919"/>
            <a:ext cx="63897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 QUESTIONS</a:t>
            </a:r>
          </a:p>
        </p:txBody>
      </p:sp>
      <p:cxnSp>
        <p:nvCxnSpPr>
          <p:cNvPr id="174" name="Shape 174"/>
          <p:cNvCxnSpPr/>
          <p:nvPr/>
        </p:nvCxnSpPr>
        <p:spPr>
          <a:xfrm>
            <a:off x="322716" y="742122"/>
            <a:ext cx="6179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400" cy="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2469" y="954211"/>
            <a:ext cx="2306400" cy="3459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7" name="Shape 177"/>
          <p:cNvSpPr/>
          <p:nvPr/>
        </p:nvSpPr>
        <p:spPr>
          <a:xfrm>
            <a:off x="350657" y="954211"/>
            <a:ext cx="3528300" cy="1596300"/>
          </a:xfrm>
          <a:prstGeom prst="roundRect">
            <a:avLst>
              <a:gd fmla="val 6519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093901" y="815210"/>
            <a:ext cx="2119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Term Impact</a:t>
            </a:r>
          </a:p>
        </p:txBody>
      </p:sp>
      <p:sp>
        <p:nvSpPr>
          <p:cNvPr id="179" name="Shape 179"/>
          <p:cNvSpPr/>
          <p:nvPr/>
        </p:nvSpPr>
        <p:spPr>
          <a:xfrm>
            <a:off x="358276" y="2925874"/>
            <a:ext cx="3528300" cy="1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the real estate get affected due to the subway line?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did it impact the economic development of the area?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›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impact the public safety of the neighborhood?</a:t>
            </a:r>
          </a:p>
          <a:p>
            <a:pPr indent="-171359" lvl="0" marL="171359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358277" y="2767227"/>
            <a:ext cx="3528300" cy="1855199"/>
          </a:xfrm>
          <a:prstGeom prst="roundRect">
            <a:avLst>
              <a:gd fmla="val 6519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1101521" y="2638390"/>
            <a:ext cx="2119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Impact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36300" y="3511475"/>
            <a:ext cx="3357000" cy="96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 EXPLORED</a:t>
            </a:r>
          </a:p>
        </p:txBody>
      </p:sp>
      <p:cxnSp>
        <p:nvCxnSpPr>
          <p:cNvPr id="188" name="Shape 188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yc census logo" id="190" name="Shape 190"/>
          <p:cNvPicPr preferRelativeResize="0"/>
          <p:nvPr/>
        </p:nvPicPr>
        <p:blipFill rotWithShape="1">
          <a:blip r:embed="rId4">
            <a:alphaModFix/>
          </a:blip>
          <a:srcRect b="-2373" l="0" r="37084" t="0"/>
          <a:stretch/>
        </p:blipFill>
        <p:spPr>
          <a:xfrm>
            <a:off x="4060619" y="3012575"/>
            <a:ext cx="1744648" cy="61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b="8843" l="0" r="0" t="0"/>
          <a:stretch/>
        </p:blipFill>
        <p:spPr>
          <a:xfrm>
            <a:off x="4074900" y="1200801"/>
            <a:ext cx="2000037" cy="51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589" y="1217879"/>
            <a:ext cx="2455837" cy="47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1410" y="1949164"/>
            <a:ext cx="1882196" cy="402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zillow logo" id="194" name="Shape 1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410" y="3147434"/>
            <a:ext cx="1918944" cy="40644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322715" y="1057244"/>
            <a:ext cx="6179433" cy="160524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28260" y="1818011"/>
            <a:ext cx="1693318" cy="553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322714" y="2895214"/>
            <a:ext cx="6179433" cy="145891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800216" y="3820773"/>
            <a:ext cx="18833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LODES Data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3112924" y="3820773"/>
            <a:ext cx="34004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NYC Community Health Survey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DATASETS ANALYZED</a:t>
            </a:r>
          </a:p>
        </p:txBody>
      </p:sp>
      <p:cxnSp>
        <p:nvCxnSpPr>
          <p:cNvPr id="206" name="Shape 206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89" y="1217879"/>
            <a:ext cx="2455837" cy="477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zillow logo" id="209" name="Shape 2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410" y="3147434"/>
            <a:ext cx="1918944" cy="4064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/>
          <p:nvPr/>
        </p:nvSpPr>
        <p:spPr>
          <a:xfrm>
            <a:off x="322715" y="1057244"/>
            <a:ext cx="6179433" cy="1605248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322714" y="2895214"/>
            <a:ext cx="6179433" cy="145891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95E8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217" name="Shape 217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RIDERSHIP PATTERNS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71892" y="1533903"/>
            <a:ext cx="2105644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January Ridership in the Upper East Side (millions)</a:t>
            </a:r>
          </a:p>
        </p:txBody>
      </p:sp>
      <p:cxnSp>
        <p:nvCxnSpPr>
          <p:cNvPr id="221" name="Shape 221"/>
          <p:cNvCxnSpPr/>
          <p:nvPr/>
        </p:nvCxnSpPr>
        <p:spPr>
          <a:xfrm>
            <a:off x="2765690" y="1083788"/>
            <a:ext cx="0" cy="336379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https://lh5.googleusercontent.com/7tQwTTDLfkBQFlD1vp3rWtE5_9tZe0YFIos46WWbBwM80cDLoAJXJ3Ba0ZgTkyRSkELMr9Eqx_WVKaeCecQkpQEeylFOAvrSFHkwmNVWdR_NsdHJfkTztPfgqNbKKw5MKfF3kILmOjM" id="222" name="Shape 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1376" y="1338065"/>
            <a:ext cx="3903423" cy="260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04" y="1995567"/>
            <a:ext cx="2504100" cy="16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2432567" y="2259425"/>
            <a:ext cx="45600" cy="198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2425072" y="2253521"/>
            <a:ext cx="393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231" name="Shape 231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RIDERSHIP PATTERNS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93239" y="4042442"/>
            <a:ext cx="302215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*Image Source: New York Times</a:t>
            </a:r>
          </a:p>
        </p:txBody>
      </p:sp>
      <p:grpSp>
        <p:nvGrpSpPr>
          <p:cNvPr id="235" name="Shape 235"/>
          <p:cNvGrpSpPr/>
          <p:nvPr/>
        </p:nvGrpSpPr>
        <p:grpSpPr>
          <a:xfrm>
            <a:off x="193239" y="1259705"/>
            <a:ext cx="4053429" cy="2776730"/>
            <a:chOff x="328148" y="1259705"/>
            <a:chExt cx="4053429" cy="2776730"/>
          </a:xfrm>
        </p:grpSpPr>
        <p:pic>
          <p:nvPicPr>
            <p:cNvPr id="236" name="Shape 236"/>
            <p:cNvPicPr preferRelativeResize="0"/>
            <p:nvPr/>
          </p:nvPicPr>
          <p:blipFill rotWithShape="1">
            <a:blip r:embed="rId4">
              <a:alphaModFix/>
            </a:blip>
            <a:srcRect b="13055" l="0" r="0" t="0"/>
            <a:stretch/>
          </p:blipFill>
          <p:spPr>
            <a:xfrm>
              <a:off x="328148" y="1259705"/>
              <a:ext cx="3938188" cy="2776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Shape 237"/>
            <p:cNvSpPr txBox="1"/>
            <p:nvPr/>
          </p:nvSpPr>
          <p:spPr>
            <a:xfrm>
              <a:off x="2812155" y="2166077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132k</a:t>
              </a: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2694734" y="2805652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74k</a:t>
              </a:r>
            </a:p>
          </p:txBody>
        </p:sp>
        <p:sp>
          <p:nvSpPr>
            <p:cNvPr id="239" name="Shape 239"/>
            <p:cNvSpPr txBox="1"/>
            <p:nvPr/>
          </p:nvSpPr>
          <p:spPr>
            <a:xfrm>
              <a:off x="2682244" y="3422742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66k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3627623" y="3772519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28k</a:t>
              </a:r>
            </a:p>
          </p:txBody>
        </p:sp>
        <p:sp>
          <p:nvSpPr>
            <p:cNvPr id="241" name="Shape 241"/>
            <p:cNvSpPr txBox="1"/>
            <p:nvPr/>
          </p:nvSpPr>
          <p:spPr>
            <a:xfrm>
              <a:off x="3674092" y="3132942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51k</a:t>
              </a:r>
            </a:p>
          </p:txBody>
        </p:sp>
        <p:sp>
          <p:nvSpPr>
            <p:cNvPr id="242" name="Shape 242"/>
            <p:cNvSpPr txBox="1"/>
            <p:nvPr/>
          </p:nvSpPr>
          <p:spPr>
            <a:xfrm>
              <a:off x="3919882" y="2161048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46k</a:t>
              </a:r>
            </a:p>
          </p:txBody>
        </p:sp>
        <p:sp>
          <p:nvSpPr>
            <p:cNvPr id="243" name="Shape 243"/>
            <p:cNvSpPr txBox="1"/>
            <p:nvPr/>
          </p:nvSpPr>
          <p:spPr>
            <a:xfrm>
              <a:off x="3574157" y="2163565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94k</a:t>
              </a:r>
            </a:p>
          </p:txBody>
        </p:sp>
        <p:sp>
          <p:nvSpPr>
            <p:cNvPr id="244" name="Shape 244"/>
            <p:cNvSpPr txBox="1"/>
            <p:nvPr/>
          </p:nvSpPr>
          <p:spPr>
            <a:xfrm>
              <a:off x="3494212" y="2803141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60k</a:t>
              </a:r>
            </a:p>
          </p:txBody>
        </p:sp>
        <p:sp>
          <p:nvSpPr>
            <p:cNvPr id="245" name="Shape 245"/>
            <p:cNvSpPr txBox="1"/>
            <p:nvPr/>
          </p:nvSpPr>
          <p:spPr>
            <a:xfrm>
              <a:off x="3676592" y="3427748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45k</a:t>
              </a:r>
            </a:p>
          </p:txBody>
        </p:sp>
        <p:sp>
          <p:nvSpPr>
            <p:cNvPr id="246" name="Shape 246"/>
            <p:cNvSpPr txBox="1"/>
            <p:nvPr/>
          </p:nvSpPr>
          <p:spPr>
            <a:xfrm>
              <a:off x="3443244" y="1473875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41k</a:t>
              </a:r>
            </a:p>
          </p:txBody>
        </p:sp>
        <p:sp>
          <p:nvSpPr>
            <p:cNvPr id="247" name="Shape 247"/>
            <p:cNvSpPr txBox="1"/>
            <p:nvPr/>
          </p:nvSpPr>
          <p:spPr>
            <a:xfrm>
              <a:off x="2797172" y="1476530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55k</a:t>
              </a:r>
            </a:p>
          </p:txBody>
        </p:sp>
        <p:sp>
          <p:nvSpPr>
            <p:cNvPr id="248" name="Shape 248"/>
            <p:cNvSpPr txBox="1"/>
            <p:nvPr/>
          </p:nvSpPr>
          <p:spPr>
            <a:xfrm>
              <a:off x="3585107" y="1474000"/>
              <a:ext cx="461696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30k</a:t>
              </a:r>
            </a:p>
          </p:txBody>
        </p:sp>
      </p:grpSp>
      <p:sp>
        <p:nvSpPr>
          <p:cNvPr id="249" name="Shape 249"/>
          <p:cNvSpPr/>
          <p:nvPr/>
        </p:nvSpPr>
        <p:spPr>
          <a:xfrm>
            <a:off x="4115755" y="1791853"/>
            <a:ext cx="2679504" cy="23776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24% fewer rides on Lexington Avenue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45% decline in peak time ridership on Lexington Avenue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›"/>
            </a:pP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72</a:t>
            </a:r>
            <a:r>
              <a:rPr baseline="30000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Street has the highest daily ridership on 2</a:t>
            </a:r>
            <a:r>
              <a:rPr baseline="30000"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Avenue Line</a:t>
            </a: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360" lvl="0" marL="17136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2476850" y="3998960"/>
            <a:ext cx="19196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Ridership (in thousands)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233639" y="178919"/>
            <a:ext cx="6389639" cy="5720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rIns="90000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cxnSp>
        <p:nvCxnSpPr>
          <p:cNvPr id="256" name="Shape 256"/>
          <p:cNvCxnSpPr/>
          <p:nvPr/>
        </p:nvCxnSpPr>
        <p:spPr>
          <a:xfrm>
            <a:off x="322716" y="742122"/>
            <a:ext cx="617943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107" y="178919"/>
            <a:ext cx="632252" cy="45323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/>
        </p:nvSpPr>
        <p:spPr>
          <a:xfrm>
            <a:off x="233639" y="750960"/>
            <a:ext cx="54684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 ANALYSIS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472189" y="3575153"/>
            <a:ext cx="6029959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Ridership distributions in 2015 and 2016 are statistically similar, whereas 2017 shows a significant leftward shift in the distribution (fewer riders per time period)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statistically verified using KS-Test with a significance level of 0.01 for all stations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825" y="1044099"/>
            <a:ext cx="4906250" cy="25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